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4" r:id="rId4"/>
    <p:sldId id="266" r:id="rId5"/>
    <p:sldId id="267" r:id="rId6"/>
    <p:sldId id="265" r:id="rId7"/>
    <p:sldId id="268" r:id="rId8"/>
    <p:sldId id="269" r:id="rId9"/>
    <p:sldId id="270" r:id="rId10"/>
    <p:sldId id="263" r:id="rId11"/>
    <p:sldId id="262" r:id="rId12"/>
    <p:sldId id="274" r:id="rId13"/>
    <p:sldId id="275" r:id="rId14"/>
    <p:sldId id="276" r:id="rId15"/>
    <p:sldId id="271" r:id="rId16"/>
    <p:sldId id="272" r:id="rId17"/>
    <p:sldId id="273" r:id="rId18"/>
    <p:sldId id="261" r:id="rId19"/>
    <p:sldId id="260" r:id="rId20"/>
    <p:sldId id="259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2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984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896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760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0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920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18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61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673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767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263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29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4F4CB-E0DC-4F45-905F-AE7743A15635}" type="datetimeFigureOut">
              <a:rPr lang="ru-RU" smtClean="0"/>
              <a:t>03.10.2022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83580-D7DA-4FA7-9833-6C62E6894A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17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0770" y="0"/>
            <a:ext cx="1708030" cy="124220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САОСП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35502" y="2212801"/>
            <a:ext cx="9161253" cy="240014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№13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 складских помещений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36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"/>
    </mc:Choice>
    <mc:Fallback xmlns="">
      <p:transition spd="slow" advTm="31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233714" y="1951335"/>
            <a:ext cx="9942285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spcAft>
                <a:spcPts val="600"/>
              </a:spcAft>
              <a:tabLst>
                <a:tab pos="408940" algn="l"/>
              </a:tabLst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algn="just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1.Организация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приобъектных складов.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630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1890" y="0"/>
            <a:ext cx="1205011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1020" algn="ctr">
              <a:spcAft>
                <a:spcPts val="0"/>
              </a:spcAft>
            </a:pPr>
            <a:r>
              <a:rPr lang="ru-RU" sz="20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1.Организация приобъектных складов.</a:t>
            </a:r>
          </a:p>
          <a:p>
            <a:pPr indent="541020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1020"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1.1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Назначение и последовательность проектирования.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41020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068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Приобъектные склады организуют для временного хранения материалов, полуфабрикатов, изделий, конструкций и оборудования. Объем складского хозяйства зависит от вида, масштаба и методов строительства, в том числе от способов снабжения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36068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приобъектных складов должно производиться с учетом расположения подъездных дорог и подъездов от основных транспортных магистралей к местам приемки и выгрузки материалов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68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Приобъектные склады сборных элементов, укрупненных конструкцией, материалов, полуфабрикатов и др. должны находиться в зоне действия крана. </a:t>
            </a:r>
          </a:p>
          <a:p>
            <a:pPr indent="36068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механизированного приобъектного склада устанавливается в зависимости от параметров погрузо-разгрузочных машин и обычно не превышает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м. </a:t>
            </a:r>
          </a:p>
          <a:p>
            <a:pPr indent="36068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Ширина склада укрупнительной сборки конструкций, обслуживаемого башенным краном, не должна превышать полезного вылета стрелы крана по одну и другую сторону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размещении склада с двух сторон относительно башенного крана).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требования к проектированию складского хозяйства</a:t>
            </a:r>
          </a:p>
          <a:p>
            <a:pPr indent="360680">
              <a:spcAft>
                <a:spcPts val="0"/>
              </a:spcAft>
            </a:pP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4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7655" y="0"/>
            <a:ext cx="1203434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лассификация складов.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 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Склады различают в зависимости от назначения, принадлежности и места расположения. </a:t>
            </a:r>
          </a:p>
          <a:p>
            <a:pPr marL="9017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азисные склады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(центральные базы материально-технического снабжения), обслуживающие несколько строительно-монтажных организаций, предназначены для приемки и хранения материалов и изделий, которые в последующем направляются на участковые и приобъектные склады, а также в цехи для переработки и комплектации.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Участковые склады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предназначены для нужд определенного общестроительного или специализированного участка.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Приобъектные склады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устраивают на строительной площадке; они состоят из открытых складских площадок в зоне действия монтажного механизма и небольших кладовых для закрытого хранения.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Приобъектные склады сборных элементов, укрупненных конструкцией, материалов, полуфабрикатов и др. должны находиться в зоне действия крана. Ширина механизированного приобъектного склада устанавливается в зависимости от параметров погрузо-разгрузочных машин и обычно не превышает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м.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Ширина склада укрупнительной сборки конструкций, обслуживаемого башенным краном, не должна превышать полезного вылета стрелы крана по одну и другую сторону 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размещении склада с двух сторон относительно башенного крана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Склады производственных предприятий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организуют для хранения необходимого им сырья, вспомогательных материалов и выпускаемой готовой продукции.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39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7655" y="0"/>
            <a:ext cx="12034345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Перевалочные склады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создаются на железнодорожных станциях или пристанях в тех случаях, когда к строительным объектам не подведены железнодорожные пути и с этих складов грузы доставляют к месту назначения автомобильным транспортом. 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условиям хранения различают склады открытые, полузакрытые, закрытые и специальные.</a:t>
            </a:r>
            <a:endParaRPr lang="ru-RU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1200"/>
              </a:spcBef>
              <a:spcAft>
                <a:spcPts val="12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склады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предназначаются для хранения материалов, не требующих защиты от атмосферных воздействий (бетонных железобетонных конструкций, кирпича, керамических труб и т. Д.).</a:t>
            </a:r>
          </a:p>
          <a:p>
            <a:pPr indent="180340" algn="just">
              <a:spcBef>
                <a:spcPts val="1200"/>
              </a:spcBef>
              <a:spcAft>
                <a:spcPts val="12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Полузакрытые склады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(навесы) сооружают для материалов, не изменяющих своих свойств от перемены температур и влажности воздуха, но требующих защиты от прямого воздействия солнца и атмосферных осадков (деревянных конструкций и деталей, толя, рубероида, шифера и др.).</a:t>
            </a:r>
          </a:p>
          <a:p>
            <a:pPr indent="180340" algn="just">
              <a:spcBef>
                <a:spcPts val="1200"/>
              </a:spcBef>
              <a:spcAft>
                <a:spcPts val="12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Закрытые склады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служат для хранения материалов дорогостоящих или портящихся на открытом воздухе (цемента, извести, гипса, фанеры, гвоздей, спецодежды и др.). Их сооружают надземными и подземными, одноэтажными и многоэтажными, отапливаемыми и неотапливаемыми.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1200"/>
              </a:spcBef>
              <a:spcAft>
                <a:spcPts val="12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Специальные склады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служат для хранения горюче-смазочных материалов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ГСМ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), взрывчатых веществ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ВВ)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химических материалов и т. п.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1200"/>
              </a:spcBef>
              <a:spcAft>
                <a:spcPts val="12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Универсальные склады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предназначены для хранения различных видов материалов, 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специализированные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для определенных видов материалов; это, в частности, резервуары, бункера, силосы.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В зависимости от степени мобильности и конструктивных решений различают временные складские помещения сборно-разборные, контейнерные и передвижные.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6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6124" y="0"/>
            <a:ext cx="1206587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Определение производственных запасов.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 Для определения размеров складов необходимо вначале выявить объем материалов, деталей и конструкций, который должен храниться на складе. Запас должен обеспечить бесперебойное снабжение строительных работ, и чем он больше, тем надежнее гарантирован ритмичный ход работ.</a:t>
            </a:r>
          </a:p>
          <a:p>
            <a:pPr indent="180340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Запас должен быть минимальным, но достаточным для обеспечения бесперебойного выполнения работ.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Следует различать виды производственных запасов: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подготовительный, текущий, страховой и сезонный.</a:t>
            </a:r>
            <a:endParaRPr lang="ru-RU" sz="2000" b="1" i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Подготовительный запас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создает возможность своевременного начала работ. Время, отведенное для его осуществления, предназначается для выполнения необходимых операций по выгрузке материалов, количественной и качественной приемке, подготовке к использованию и доставке к месту непосредственного потребления. 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нормах подготовительного запаса учитывают также время на комплектацию материалов, конструкций и деталей на строительных площадках.</a:t>
            </a:r>
            <a:endParaRPr lang="ru-RU" sz="2000" b="1" dirty="0" smtClean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Текущий запас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равен потребности в том или ином ресурсе  в период между двумя смежными поставками. В идеальном случае текущий запас вполне достаточен для обеспечения производства работ. Однако учитывая возможные срывы в работе поставщика и транспортной организации, в расчет вводят страховой запас.</a:t>
            </a:r>
            <a:endParaRPr lang="ru-RU" sz="2000" b="1" dirty="0" smtClean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71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0359" y="0"/>
            <a:ext cx="12081641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Страховой (гарантийный) запас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это часть производственного запаса, предназначенная для обеспечения бесперебойного процесса производства в случае полного использования других частей запаса. Страховой запас призван сгладить, компенсировать неравномерность пополнения текущего запаса. Страховой запас создается также в небольшом  объеме при сборке зданий «с колес», что предотвращает срыв графика в целом при кратковременном нарушении работы транспорта.</a:t>
            </a:r>
          </a:p>
          <a:p>
            <a:pPr indent="18034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Величина страхового запаса зависит от вида транспорта,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грузоподьемности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транспортной единицы, расстояния перевозки, сезонных условий работы транспорта и ряда других условий.</a:t>
            </a:r>
          </a:p>
          <a:p>
            <a:pPr indent="180340" algn="just">
              <a:spcAft>
                <a:spcPts val="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Сезонный запас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создают для материалов, завозимых на объекты в навигационные периоды, при поставке леса сплавом, в сезонно доступных местах (болотах и т.п.) и других необходимых случаях. Величину сезонного запаса </a:t>
            </a:r>
            <a:r>
              <a:rPr lang="ru-RU" sz="2000" b="1" i="1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sz="2000" b="1" i="1" baseline="-25000" dirty="0" err="1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сез</a:t>
            </a:r>
            <a:r>
              <a:rPr lang="ru-RU" sz="2000" b="1" i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baseline="-25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определяют путем умножения среднесуточной потребности в данном виде материала на число дней перерыва. Максимальной величины сезонный запас достигает к моменту окончания периода завоза, и он должен быть достаточен до начала нового завоза. </a:t>
            </a:r>
          </a:p>
          <a:p>
            <a:pPr indent="180340"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открытых складах при складировании изделий, конструкций и полуфабрикатов необходимо предусматривать продольные и поперечные проходы шириной не менее 0,7 м, при этом поперечные проходы устраивать через каждые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– 30 м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180340" algn="just"/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склады с огнеопасными и сильно пылящими материалами надлежит размещать с подветренной стороны по отношению к другим зданиям и сооружениям (в зависимости от направления господствующих ветров) 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ближе чем в 20 м 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них. </a:t>
            </a:r>
          </a:p>
          <a:p>
            <a:pPr indent="180340" algn="just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склады должны отстоять от края дороги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чем на 0,5 м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Расположение изделий и конструкций (в случае невозможности ведения монтажа с транспортных средств) должно соответствовать технологической последовательности монтажа.</a:t>
            </a:r>
            <a:endParaRPr lang="ru-RU" sz="20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23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6124" y="0"/>
            <a:ext cx="12065875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Проектирование складов следует вести в такой последовательности: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  <a:tabLst>
                <a:tab pos="318770" algn="l"/>
              </a:tabLs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определить необходимые запасы хранимых ресурсов;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318770" algn="l"/>
              </a:tabLs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выбрать метод хранения (открытое, закрытое и др.);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318770" algn="l"/>
              </a:tabLs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рассчитать площади по видам хранения;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318770" algn="l"/>
              </a:tabLs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выбрать тип склада;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318770" algn="l"/>
              </a:tabLs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разместить и привязать склады на площадке;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318770" algn="l"/>
              </a:tabLst>
            </a:pP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произвести размещение сборных конструкций на открытых складах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318770" algn="l"/>
              </a:tabLst>
            </a:pP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стадии ПОС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 производственных запасов материалов, подлежащих хранению на складах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рассчитывают умножением среднесуточной потребности в нормируемом виде материалов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/Т)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установленную для этого вида материалов норму запаса в днях и определяют по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формуме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(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/Т).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.К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.К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</a:t>
            </a:r>
            <a:r>
              <a:rPr lang="ru-RU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количество материалов, деталей и конструкций, необходимых для выполнения плана строительства на расчетный период;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продолжительность расчетного периода по календарному плану,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норма запаса материалов,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коэффициент неравномерности потребления материалов на склады, рассчитываемый по конкретным условиям снабжения (для водного транспорта -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железнодорожного и автомобильного –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1,1;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коэффициент неравномерности производственного потребления материала в течение расчетного периода.</a:t>
            </a:r>
          </a:p>
          <a:p>
            <a:pPr lvl="0" algn="just">
              <a:spcAft>
                <a:spcPts val="0"/>
              </a:spcAft>
              <a:tabLst>
                <a:tab pos="318770" algn="l"/>
              </a:tabLst>
            </a:pP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83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стадии ППР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запас хранения для конкретного объекта определяют исходя из принятого темпа работ в размере потребности на определенную конструктивно-технологическую часть зданий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захватку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участок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жилищном строительстве это этаж или этаж-секция; в промышленном – пролет, ярус, этаж и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т.д.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монтаже с транспортных средств складируют лишь мелкоразмерные изделия, ограждающие металлоконструкции и вспомогательные материалы.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Из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технологических соображений их запас принимают равным или кратным потребности на захватку с учетом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грузоподьемности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транспорта.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рабочем проектировании для более детальных расчетов по отдельным материалам можно пользоваться дифференцированными и интегральными графиками поступления, расхода и запаса материалов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 складов.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Площадь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 зависит от вида, способа хранения материалов и его количества.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Площадь </a:t>
            </a: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склада слагается из полезной площади, занятой непосредственно под хранящимися материалами; вспомогательной площади приемочных и отпускных площадок; проездов, проходов и служебных помещений (в больших складах).</a:t>
            </a:r>
          </a:p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расчета временных складов зависит от стадии проектирования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50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6124" y="0"/>
            <a:ext cx="1206587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стадии ПОС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площадки складов определяют по «Расчетным показателям для составления проектов организации строительства»(ч. 1).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основных материалов и изделий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расчет полезной площади склада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производят по удельным нагрузкам: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ru-RU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</a:t>
            </a:r>
            <a:r>
              <a:rPr lang="ru-RU" sz="2000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расчетный запас материала в натуральных измерителях;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en-US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</a:t>
            </a:r>
            <a:r>
              <a:rPr lang="en-US" sz="2000" b="1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норма складирования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1 м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пола склада с учетом проездов и проходов, принятая по расчетным нормативам.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прочих материалов расчет ведут на 1 млн. руб. годового объема СМР по формуле: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 </a:t>
            </a:r>
            <a:r>
              <a:rPr lang="ru-RU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.С.К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где </a:t>
            </a:r>
            <a:r>
              <a:rPr lang="en-US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sz="20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нормативная площадь,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/млн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руб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стоимости СМР;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годовой объем СМР, млн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руб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.(по графику строительства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);</a:t>
            </a: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коэффициент для приведения сметной стоимости строительно-монтажных работ к сметной стоимости строительства в районе с территориальным коэффициентом 1, принимают по расчетным нормативам в пределах 1…1,65.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180340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763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57163" y="-1"/>
            <a:ext cx="12034837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170" algn="r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</a:t>
            </a:r>
            <a:endParaRPr lang="ru-RU" sz="12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Расчетная площадь склада на единицу измерения с учетом проходов и проездов.</a:t>
            </a:r>
            <a:endParaRPr lang="ru-RU" sz="1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0170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1.Закрытые склады.</a:t>
            </a:r>
            <a:endParaRPr lang="ru-RU" sz="12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Отапливаемые:</a:t>
            </a:r>
            <a:endParaRPr lang="ru-RU" sz="1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Химикаты, краски, олифа, паркет, москательные материалы, спецодежда, постель</a:t>
            </a:r>
            <a:endParaRPr lang="ru-RU" sz="1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ные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принадлежности, обувь, канцелярские принадлежности, м</a:t>
            </a:r>
            <a:r>
              <a:rPr lang="ru-RU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24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неотапливаемые:</a:t>
            </a:r>
            <a:endParaRPr lang="ru-RU" sz="12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цемент, м</a:t>
            </a:r>
            <a:r>
              <a:rPr lang="ru-RU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/млн. руб.                                                                                                            9,1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цемент в мешках, м</a:t>
            </a:r>
            <a:r>
              <a:rPr lang="ru-RU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/т                                                                                                          1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гипс, м</a:t>
            </a:r>
            <a:r>
              <a:rPr lang="ru-RU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                                        7,6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известь, м</a:t>
            </a:r>
            <a:r>
              <a:rPr lang="ru-RU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                                   4,5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войлок, пакля, минеральная вата, термоизоляционные материалы, гипсовые изделия, сухая штукатурка, клей, асбестовые листы, фанера, 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электроустановочные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провода,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тросы, сталь кровельная, инструмент, гвозди, метизы, скобяные изделия, м</a:t>
            </a:r>
            <a:r>
              <a:rPr lang="ru-RU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/млн.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29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Навесы</a:t>
            </a:r>
            <a:endParaRPr lang="ru-RU" sz="12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Сталь арматурная, м</a:t>
            </a:r>
            <a:r>
              <a:rPr lang="ru-RU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                2,3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Рубероид, толь, гидроизоляционные материалы, плитки облицовочные и метлахские, асбестоцементные плиты, гипсовые перегородки, м</a:t>
            </a:r>
            <a:r>
              <a:rPr lang="ru-RU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48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Столярные и плотничные изделия, м</a:t>
            </a:r>
            <a:r>
              <a:rPr lang="ru-RU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13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Битумная мастика, м</a:t>
            </a:r>
            <a:r>
              <a:rPr lang="ru-RU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13</a:t>
            </a:r>
            <a:endParaRPr lang="ru-RU" sz="12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65040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2874" y="0"/>
            <a:ext cx="1204912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3.Склады огнеопасные материалов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/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Центральный склад горючих материалов (при 30-дневном запасе хранения),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.: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бензин                                                                                                                   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9,1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/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дизельное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топливо                                                                                             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7,6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керосин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1,5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Центральный склад масел и других огнеопасных материалов, 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1,5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  <a:tabLst>
                <a:tab pos="790575" algn="l"/>
              </a:tabLs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Открытые складские площадки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Сталь-прокат и сталь сортовая, 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/т                                                                     1,8-1,2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Лес, 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круглый                                                                                                 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1,5-1,3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пиленый                                                                                                 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1,7-1,2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Кирпич строительный, 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sz="2000" b="1" dirty="0" err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тыс.шт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      2,5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Камень бутовый и булыжный в механизированных складах**, 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0,7-0,5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Щебень, гравий и песок в механизированных складах*, 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 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0,5-0,3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 На 1 млн. руб. СМР в ценах 1984 г.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** При хранении в немеханизированных складах площадь  удваивается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37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2874" y="114300"/>
            <a:ext cx="1204912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Шлак,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1,1-0,8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Трубы: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стальные, 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/т                                                                                                      2,1-1,7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чугунные, 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/т                                                                                                      2,5-1,4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железобетонные, м</a:t>
            </a:r>
            <a:r>
              <a:rPr lang="ru-RU" sz="2000" b="1" baseline="300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/м                                                                                          5,5-4,1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Кабель,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/т                                                                                                              5,5-4,1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Опалубка,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/м                                                                                                      0,2-0,07           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Арматура,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/т                                                                                                       1,4-1,2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Сборный железобетон,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фундаменты                                                                                                      1,7-1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колонны                                                                                                             2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плиты перекрытия                                                                                            2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плиты покрытия                                                                                             4,1-3,3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фермы                                                                                                               4,1-2,8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балки покрытия                                                                                                 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Фундаментные и подкрановые балки, лестничные площадки, марши, плиты балконные, перемычки, санитарно-технические блоки,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3,2-2,5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Блоки бетонные стеновые,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/м                                                                               1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Шлакобетонные камни,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тыс.шт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2,8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Утеплитель плитный,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тыс.шт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.                                                                        4,1-2,1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Металлоконструкции, м</a:t>
            </a:r>
            <a:r>
              <a:rPr lang="ru-RU" sz="2000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                                                                                       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28588" y="0"/>
            <a:ext cx="120634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+mj-lt"/>
              <a:buAutoNum type="arabicPeriod" startAt="5"/>
              <a:tabLst>
                <a:tab pos="1104900" algn="l"/>
              </a:tabLs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Навесы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Подьемно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-транспортное и производственно-технологическое оборудование, м</a:t>
            </a:r>
            <a:r>
              <a:rPr lang="ru-RU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                                                                                                                           15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более точного подсчета  - оборудование, м</a:t>
            </a:r>
            <a:r>
              <a:rPr lang="ru-RU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/т: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тяжелое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0,7-0,8</a:t>
            </a:r>
            <a:endParaRPr lang="ru-RU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среднее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1,3-1,5</a:t>
            </a:r>
            <a:endParaRPr lang="ru-RU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легкое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2,5-2,8</a:t>
            </a:r>
            <a:endParaRPr lang="ru-RU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1104900" algn="l"/>
              </a:tabLs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 Закрытые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неотапливаемые склады</a:t>
            </a:r>
            <a:endParaRPr lang="ru-RU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Противопожарное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оборудование, строительный инвентарь, тара металлическая, м</a:t>
            </a:r>
            <a:r>
              <a:rPr lang="ru-RU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endParaRPr lang="ru-RU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Станки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запасе, запасные части к 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стройоборудованию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приборы и прочее, м</a:t>
            </a:r>
            <a:r>
              <a:rPr lang="ru-RU" b="1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 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588" y="3693319"/>
            <a:ext cx="1206341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8864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Пример расчета площадей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приобъектного склада открытого типа на стадии разработки ПОС приведен в таблице выше. Продолжительность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потребления принимают по данным календарного плана или составленного на его основе графика  потребности в материалах. Общую потребность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общ</a:t>
            </a:r>
            <a:r>
              <a:rPr lang="ru-RU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том или ином ресурсе устанавливают проектными данными.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Суточную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потребность определяют делением общей потребности на продолжительность выполнения работы, на которую расходуется данный ресурс.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Коэффициенты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неравномерности поступления и потребления приняты в соответствии с приведенными выше рекомендациями исходя из того, что материалы завозят автотранспортом на расстояние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 50 км.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123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2875" y="0"/>
            <a:ext cx="120491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88645"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Расчетный запас определяют произведением нормы запаса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</a:t>
            </a:r>
            <a:r>
              <a:rPr lang="ru-RU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</a:t>
            </a:r>
            <a:r>
              <a:rPr lang="ru-RU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коэффициенты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 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неравномерности поступления и потребления материалов. Площадь склада вычисляют исходя из норматива </a:t>
            </a:r>
            <a:r>
              <a:rPr lang="en-US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складирования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 м</a:t>
            </a:r>
            <a:r>
              <a:rPr lang="ru-RU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склада и потребности </a:t>
            </a:r>
            <a:r>
              <a:rPr lang="ru-RU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</a:t>
            </a:r>
            <a:r>
              <a:rPr lang="ru-RU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скл</a:t>
            </a:r>
            <a:r>
              <a:rPr lang="ru-RU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одновременном складировании ресурса. </a:t>
            </a:r>
            <a:endParaRPr lang="ru-RU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 algn="just"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Последняя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графа таблицы показывает, какую фактическую площадь можно отвести для данного материала, исходя из наличия складских площадей, определяемого по СГП. При разработке объектного СГП эти данные уточняют а выполняют детальную раскладку конструкций.</a:t>
            </a:r>
            <a:endParaRPr lang="ru-RU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7838790"/>
              </p:ext>
            </p:extLst>
          </p:nvPr>
        </p:nvGraphicFramePr>
        <p:xfrm>
          <a:off x="142875" y="1754326"/>
          <a:ext cx="12049125" cy="497508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90957">
                  <a:extLst>
                    <a:ext uri="{9D8B030D-6E8A-4147-A177-3AD203B41FA5}">
                      <a16:colId xmlns:a16="http://schemas.microsoft.com/office/drawing/2014/main" val="1259889489"/>
                    </a:ext>
                  </a:extLst>
                </a:gridCol>
                <a:gridCol w="1040907">
                  <a:extLst>
                    <a:ext uri="{9D8B030D-6E8A-4147-A177-3AD203B41FA5}">
                      <a16:colId xmlns:a16="http://schemas.microsoft.com/office/drawing/2014/main" val="973042605"/>
                    </a:ext>
                  </a:extLst>
                </a:gridCol>
                <a:gridCol w="1040907">
                  <a:extLst>
                    <a:ext uri="{9D8B030D-6E8A-4147-A177-3AD203B41FA5}">
                      <a16:colId xmlns:a16="http://schemas.microsoft.com/office/drawing/2014/main" val="307048777"/>
                    </a:ext>
                  </a:extLst>
                </a:gridCol>
                <a:gridCol w="1040907">
                  <a:extLst>
                    <a:ext uri="{9D8B030D-6E8A-4147-A177-3AD203B41FA5}">
                      <a16:colId xmlns:a16="http://schemas.microsoft.com/office/drawing/2014/main" val="3821333107"/>
                    </a:ext>
                  </a:extLst>
                </a:gridCol>
                <a:gridCol w="1040907">
                  <a:extLst>
                    <a:ext uri="{9D8B030D-6E8A-4147-A177-3AD203B41FA5}">
                      <a16:colId xmlns:a16="http://schemas.microsoft.com/office/drawing/2014/main" val="3550488879"/>
                    </a:ext>
                  </a:extLst>
                </a:gridCol>
                <a:gridCol w="1040907">
                  <a:extLst>
                    <a:ext uri="{9D8B030D-6E8A-4147-A177-3AD203B41FA5}">
                      <a16:colId xmlns:a16="http://schemas.microsoft.com/office/drawing/2014/main" val="123612233"/>
                    </a:ext>
                  </a:extLst>
                </a:gridCol>
                <a:gridCol w="1040907">
                  <a:extLst>
                    <a:ext uri="{9D8B030D-6E8A-4147-A177-3AD203B41FA5}">
                      <a16:colId xmlns:a16="http://schemas.microsoft.com/office/drawing/2014/main" val="186553269"/>
                    </a:ext>
                  </a:extLst>
                </a:gridCol>
                <a:gridCol w="1041955">
                  <a:extLst>
                    <a:ext uri="{9D8B030D-6E8A-4147-A177-3AD203B41FA5}">
                      <a16:colId xmlns:a16="http://schemas.microsoft.com/office/drawing/2014/main" val="3260619418"/>
                    </a:ext>
                  </a:extLst>
                </a:gridCol>
                <a:gridCol w="1041955">
                  <a:extLst>
                    <a:ext uri="{9D8B030D-6E8A-4147-A177-3AD203B41FA5}">
                      <a16:colId xmlns:a16="http://schemas.microsoft.com/office/drawing/2014/main" val="705944759"/>
                    </a:ext>
                  </a:extLst>
                </a:gridCol>
                <a:gridCol w="742904">
                  <a:extLst>
                    <a:ext uri="{9D8B030D-6E8A-4147-A177-3AD203B41FA5}">
                      <a16:colId xmlns:a16="http://schemas.microsoft.com/office/drawing/2014/main" val="20467405"/>
                    </a:ext>
                  </a:extLst>
                </a:gridCol>
                <a:gridCol w="892956">
                  <a:extLst>
                    <a:ext uri="{9D8B030D-6E8A-4147-A177-3AD203B41FA5}">
                      <a16:colId xmlns:a16="http://schemas.microsoft.com/office/drawing/2014/main" val="2011116705"/>
                    </a:ext>
                  </a:extLst>
                </a:gridCol>
                <a:gridCol w="892956">
                  <a:extLst>
                    <a:ext uri="{9D8B030D-6E8A-4147-A177-3AD203B41FA5}">
                      <a16:colId xmlns:a16="http://schemas.microsoft.com/office/drawing/2014/main" val="2093116115"/>
                    </a:ext>
                  </a:extLst>
                </a:gridCol>
              </a:tblGrid>
              <a:tr h="382266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вание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товаров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изделий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Продол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-житель-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ность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потреб-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ления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дн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потребность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Коэффициенты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Запас материа-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лов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Чет-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ный за-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риалов*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склада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ческая складс-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пло-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щадь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extLst>
                  <a:ext uri="{0D108BD9-81ED-4DB2-BD59-A6C34878D82A}">
                    <a16:rowId xmlns:a16="http://schemas.microsoft.com/office/drawing/2014/main" val="1118646310"/>
                  </a:ext>
                </a:extLst>
              </a:tr>
              <a:tr h="11137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на расчет-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ный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период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точ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ная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матери-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алов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Потреб-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ления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алов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чет-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ный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 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чет-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ная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858203"/>
                  </a:ext>
                </a:extLst>
              </a:tr>
              <a:tr h="1911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Т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12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200" b="1" baseline="-250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200" b="1" baseline="-250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/Т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200" b="1" baseline="-25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200" b="1" baseline="-250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200" b="1" baseline="-250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lang="ru-RU" sz="1200" b="1" baseline="-250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200" b="1" baseline="-250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lang="ru-RU" sz="1200" b="1" baseline="-250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lang="ru-RU" sz="1200" b="1" baseline="-250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200" b="1" baseline="-250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extLst>
                  <a:ext uri="{0D108BD9-81ED-4DB2-BD59-A6C34878D82A}">
                    <a16:rowId xmlns:a16="http://schemas.microsoft.com/office/drawing/2014/main" val="196899635"/>
                  </a:ext>
                </a:extLst>
              </a:tr>
              <a:tr h="417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Гр3/гр2</a:t>
                      </a:r>
                      <a:endParaRPr lang="ru-RU" sz="1200" b="1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Гр7*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гр5*гр6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Гр4*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гр8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Гр9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*гр10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extLst>
                  <a:ext uri="{0D108BD9-81ED-4DB2-BD59-A6C34878D82A}">
                    <a16:rowId xmlns:a16="http://schemas.microsoft.com/office/drawing/2014/main" val="2888643408"/>
                  </a:ext>
                </a:extLst>
              </a:tr>
              <a:tr h="2645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Сборные железо-бетонные 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рукции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Стальные </a:t>
                      </a: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конструк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ции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Кирпич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Щебень,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гравий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Трубы чугунные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116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116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123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100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6970 м</a:t>
                      </a:r>
                      <a:r>
                        <a:rPr lang="ru-RU" sz="12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 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120т.шт.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3700м</a:t>
                      </a:r>
                      <a:r>
                        <a:rPr lang="ru-RU" sz="12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 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60м</a:t>
                      </a:r>
                      <a:r>
                        <a:rPr lang="ru-RU" sz="12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6т.шт.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30м</a:t>
                      </a:r>
                      <a:r>
                        <a:rPr lang="ru-RU" sz="12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 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11,4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 м</a:t>
                      </a:r>
                      <a:r>
                        <a:rPr lang="ru-RU" sz="12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22,8 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43,2т.шт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216м</a:t>
                      </a:r>
                      <a:r>
                        <a:rPr lang="ru-RU" sz="1200" b="1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22,3т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extLst>
                  <a:ext uri="{0D108BD9-81ED-4DB2-BD59-A6C34878D82A}">
                    <a16:rowId xmlns:a16="http://schemas.microsoft.com/office/drawing/2014/main" val="1784349350"/>
                  </a:ext>
                </a:extLst>
              </a:tr>
              <a:tr h="2252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Всего: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1570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7136" marR="47136" marT="0" marB="0"/>
                </a:tc>
                <a:extLst>
                  <a:ext uri="{0D108BD9-81ED-4DB2-BD59-A6C34878D82A}">
                    <a16:rowId xmlns:a16="http://schemas.microsoft.com/office/drawing/2014/main" val="4125062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371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71450" y="0"/>
            <a:ext cx="120205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88645" algn="just">
              <a:spcAft>
                <a:spcPts val="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стадии ППР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площади приобъектных открытых складов рассчитывают исходя из фактических размеров складируемых ресурсов и количества нормативной удельной нагрузки на основании склада с соблюдением правил безопасности и противопожарных требований.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 algn="just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проверочных расчетов ниже приведены коэффициенты использования площади склада, характеризующие отношение полезной площади склада к общей (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 ниже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1450" y="1323439"/>
            <a:ext cx="118872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88645" algn="r">
              <a:spcAft>
                <a:spcPts val="0"/>
              </a:spcAft>
            </a:pPr>
            <a:r>
              <a:rPr lang="ru-RU" sz="16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Таблица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Коэффициенты использования площади складов, </a:t>
            </a:r>
            <a:r>
              <a:rPr lang="ru-RU" sz="1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1600" b="1" baseline="-25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ru-RU" sz="16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Закрытый: универсальный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оборудованный стеллажами с проходами между рядами (при главном проходе шириной 2,5-3 м)                                                                          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0,25-0,4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отапливаемый                                                                                              0,6-0,7</a:t>
            </a:r>
            <a:endParaRPr lang="ru-RU" sz="16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неотапливаемый                                                                                          0,5-0,7</a:t>
            </a:r>
            <a:endParaRPr lang="ru-RU" sz="16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штабельном хранении материалов                                                  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0,4-0,6</a:t>
            </a:r>
            <a:endParaRPr lang="ru-RU" sz="16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baseline="-25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Открытый для хранения: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лесоматериалов                                                                                            0,4-0,5</a:t>
            </a:r>
            <a:endParaRPr lang="ru-RU" sz="16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металла                                                                                                          0,5-0,6</a:t>
            </a:r>
            <a:endParaRPr lang="ru-RU" sz="16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нерудных строительных материалов                                                     </a:t>
            </a:r>
            <a:r>
              <a:rPr lang="ru-RU" sz="16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0,6-0,7</a:t>
            </a:r>
            <a:endParaRPr lang="ru-RU" sz="16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Навесной                                                                                                           </a:t>
            </a:r>
            <a:r>
              <a:rPr lang="ru-RU" sz="16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0,5-0,6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16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Общую площадь склада </a:t>
            </a:r>
            <a:r>
              <a:rPr lang="en-US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6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ru-RU" sz="1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(м</a:t>
            </a:r>
            <a:r>
              <a:rPr lang="ru-RU" sz="16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определяют  по формуле 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en-US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6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</a:t>
            </a:r>
            <a:r>
              <a:rPr lang="ru-RU" sz="1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=∑К</a:t>
            </a:r>
            <a:r>
              <a:rPr lang="en-US" sz="1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en-US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1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коэффициент, учитывающий проезды, проходы и вспомогательные помещения (при открытом хранении материалов навалом </a:t>
            </a:r>
            <a:r>
              <a:rPr lang="ru-RU" sz="16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600" b="1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1,15-1,25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штабелях – 1,2-1,3, в закромах и бункерах – 1,3-1,4, для универсальных складов – 1,5-1,7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1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фактическая площадь складируемого ресурса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35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0"/>
            <a:ext cx="120777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88645" algn="ctr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Устройство открытых приобъектных складов.</a:t>
            </a:r>
            <a:endParaRPr lang="ru-RU" sz="2000" b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Открытые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склады на строительной площадке располагают в зоне действия монтажного крана, обслуживающего объект. Площадки складирования должны быть ровными, с небольшим уклоном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(в пределах 2-5</a:t>
            </a:r>
            <a:r>
              <a:rPr lang="ru-RU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для водоотвода. На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недренирующих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грунтах помимо планировки следует сделать небольшую подсыпку из щебня или песка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(5-10 см). </a:t>
            </a:r>
            <a:endParaRPr lang="ru-RU" sz="20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необходимости производят поверхностное уплотнение.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Участки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складской площадки, куда материалы разгружают непосредственно с транспорта (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раствор, песок и т.п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.), должны выполняться в той же конструкции, что временные дороги.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Привязку складов производят, как правило, без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устройства дополнительных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дорог – вдоль запроектированных, предусмотрев их местное уширение. </a:t>
            </a:r>
            <a:endParaRPr lang="ru-RU" sz="2000" b="1" dirty="0" smtClean="0">
              <a:solidFill>
                <a:srgbClr val="0070C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Навесы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хранения массовых и тяжелых материалов и оборудования следует размещать в зоне действия монтажного механизма или в непосредственной близости, что обеспечивает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бесперегрузочную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доставку в рабочую зону. </a:t>
            </a:r>
            <a:endParaRPr lang="ru-RU" sz="2000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58864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отдельно стоящим складам подводят временные дороги.</a:t>
            </a:r>
            <a:endParaRPr lang="ru-RU" sz="2000" b="1" dirty="0" smtClean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630555"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проектировании объектного СГП недостаточно определить габариты складской площадки в зоне действия механизма, следует показать на ней раскладку сборных конструкций по типам и маркам, обозначить места, отведенные под те или иные материалы, тару, оснастку и инвентарь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756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0"/>
            <a:ext cx="120777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При размещении сборных элементов и материалов на открытом складе в зоне монтажного механизма необходимо обеспечить наибольшую производительность работы крана за счет сокращения перемещений вдоль фронта работ и уменьшений углов поворота стрелы при подаче груза со склада (транспорта) к месту установки.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этого одноименные конструкции, детали и материалы следует складировать по захваткам, равномерно или в нескольких местах по длине здания.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Штабеля с тяжелыми массовыми элементами (материалами) следует размещать ближе к конструкциям с наиболее легкими и немассовыми элементами – в глубине склада. Не допустимо складировать в одном штабеле разнотипные элементы.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СГП обозначают места хранения оснастки, приема раствора, площадки для разгрузки транспорта.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 монтаже с транспортных средств с помощью стреловых кранов элементы подвозят непосредственно к месту установки.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плане надо показать путь движения транспорта и места разгрузок с расчетом </a:t>
            </a: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чтобы разгрузка и подача деталей на монтаж происходила по возможности без изменения вылета стрелы.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93811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14300" y="1"/>
            <a:ext cx="12077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Склады временного хранения материала расположенные за опасной зоной строительства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8938" t="29941" r="15812" b="33059"/>
          <a:stretch/>
        </p:blipFill>
        <p:spPr>
          <a:xfrm>
            <a:off x="285750" y="427554"/>
            <a:ext cx="5586413" cy="264318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14300" y="3429000"/>
            <a:ext cx="57578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приобъектных площадок складирования</a:t>
            </a: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14405" t="15888" r="15845" b="8362"/>
          <a:stretch/>
        </p:blipFill>
        <p:spPr>
          <a:xfrm>
            <a:off x="5986463" y="1749147"/>
            <a:ext cx="6086758" cy="495776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5563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74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6"/>
    </mc:Choice>
    <mc:Fallback xmlns="">
      <p:transition spd="slow" advTm="2046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1616</Words>
  <Application>Microsoft Office PowerPoint</Application>
  <PresentationFormat>Широкоэкранный</PresentationFormat>
  <Paragraphs>415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9</cp:revision>
  <dcterms:created xsi:type="dcterms:W3CDTF">2022-10-03T03:27:07Z</dcterms:created>
  <dcterms:modified xsi:type="dcterms:W3CDTF">2022-10-03T05:43:29Z</dcterms:modified>
</cp:coreProperties>
</file>